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8"/>
  </p:notesMasterIdLst>
  <p:sldIdLst>
    <p:sldId id="256" r:id="rId2"/>
    <p:sldId id="2301" r:id="rId3"/>
    <p:sldId id="264" r:id="rId4"/>
    <p:sldId id="348" r:id="rId5"/>
    <p:sldId id="438" r:id="rId6"/>
    <p:sldId id="385" r:id="rId7"/>
    <p:sldId id="390" r:id="rId8"/>
    <p:sldId id="391" r:id="rId9"/>
    <p:sldId id="2309" r:id="rId10"/>
    <p:sldId id="389" r:id="rId11"/>
    <p:sldId id="392" r:id="rId12"/>
    <p:sldId id="400" r:id="rId13"/>
    <p:sldId id="2299" r:id="rId14"/>
    <p:sldId id="399" r:id="rId15"/>
    <p:sldId id="393" r:id="rId16"/>
    <p:sldId id="2277" r:id="rId17"/>
    <p:sldId id="394" r:id="rId18"/>
    <p:sldId id="406" r:id="rId19"/>
    <p:sldId id="2280" r:id="rId20"/>
    <p:sldId id="2281" r:id="rId21"/>
    <p:sldId id="2304" r:id="rId22"/>
    <p:sldId id="402" r:id="rId23"/>
    <p:sldId id="408" r:id="rId24"/>
    <p:sldId id="403" r:id="rId25"/>
    <p:sldId id="407" r:id="rId26"/>
    <p:sldId id="2305" r:id="rId27"/>
    <p:sldId id="415" r:id="rId28"/>
    <p:sldId id="404" r:id="rId29"/>
    <p:sldId id="2279" r:id="rId30"/>
    <p:sldId id="422" r:id="rId31"/>
    <p:sldId id="2306" r:id="rId32"/>
    <p:sldId id="405" r:id="rId33"/>
    <p:sldId id="2284" r:id="rId34"/>
    <p:sldId id="426" r:id="rId35"/>
    <p:sldId id="423" r:id="rId36"/>
    <p:sldId id="420" r:id="rId37"/>
    <p:sldId id="425" r:id="rId38"/>
    <p:sldId id="2282" r:id="rId39"/>
    <p:sldId id="2300" r:id="rId40"/>
    <p:sldId id="2307" r:id="rId41"/>
    <p:sldId id="2286" r:id="rId42"/>
    <p:sldId id="421" r:id="rId43"/>
    <p:sldId id="2312" r:id="rId44"/>
    <p:sldId id="395" r:id="rId45"/>
    <p:sldId id="428" r:id="rId46"/>
    <p:sldId id="424" r:id="rId47"/>
    <p:sldId id="2308" r:id="rId48"/>
    <p:sldId id="2289" r:id="rId49"/>
    <p:sldId id="396" r:id="rId50"/>
    <p:sldId id="2290" r:id="rId51"/>
    <p:sldId id="398" r:id="rId52"/>
    <p:sldId id="2294" r:id="rId53"/>
    <p:sldId id="2303" r:id="rId54"/>
    <p:sldId id="2292" r:id="rId55"/>
    <p:sldId id="2302" r:id="rId56"/>
    <p:sldId id="2313" r:id="rId57"/>
    <p:sldId id="2310" r:id="rId58"/>
    <p:sldId id="401" r:id="rId59"/>
    <p:sldId id="414" r:id="rId60"/>
    <p:sldId id="433" r:id="rId61"/>
    <p:sldId id="2314" r:id="rId62"/>
    <p:sldId id="2320" r:id="rId63"/>
    <p:sldId id="2317" r:id="rId64"/>
    <p:sldId id="2318" r:id="rId65"/>
    <p:sldId id="2319" r:id="rId66"/>
    <p:sldId id="231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01"/>
            <p14:sldId id="264"/>
          </p14:sldIdLst>
        </p14:section>
        <p14:section name="WiFi Overview" id="{B55B8E8C-5EAB-4A1E-A4E9-AE5E896E46FA}">
          <p14:sldIdLst>
            <p14:sldId id="348"/>
            <p14:sldId id="438"/>
            <p14:sldId id="385"/>
            <p14:sldId id="390"/>
            <p14:sldId id="391"/>
          </p14:sldIdLst>
        </p14:section>
        <p14:section name="WiFi PHY" id="{3DEA54FC-E67C-43B5-865C-522C35BFD864}">
          <p14:sldIdLst>
            <p14:sldId id="2309"/>
            <p14:sldId id="389"/>
            <p14:sldId id="392"/>
            <p14:sldId id="400"/>
          </p14:sldIdLst>
        </p14:section>
        <p14:section name="802.11/802.11b" id="{CDB458A2-4CA5-4A9F-9D7F-6CFD5BD1ADDB}">
          <p14:sldIdLst>
            <p14:sldId id="2299"/>
            <p14:sldId id="399"/>
            <p14:sldId id="393"/>
            <p14:sldId id="2277"/>
            <p14:sldId id="394"/>
            <p14:sldId id="406"/>
            <p14:sldId id="2280"/>
            <p14:sldId id="2281"/>
          </p14:sldIdLst>
        </p14:section>
        <p14:section name="802.11a/802.11g" id="{80199D6B-606A-4F3F-BED6-CBE34FA07999}">
          <p14:sldIdLst>
            <p14:sldId id="2304"/>
            <p14:sldId id="402"/>
            <p14:sldId id="408"/>
            <p14:sldId id="403"/>
            <p14:sldId id="407"/>
            <p14:sldId id="2305"/>
            <p14:sldId id="415"/>
            <p14:sldId id="404"/>
            <p14:sldId id="2279"/>
            <p14:sldId id="422"/>
          </p14:sldIdLst>
        </p14:section>
        <p14:section name="802.11n/802.11ac" id="{4E0FD184-EFE8-431E-B157-5BC61A4CA454}">
          <p14:sldIdLst>
            <p14:sldId id="2306"/>
            <p14:sldId id="405"/>
            <p14:sldId id="2284"/>
            <p14:sldId id="426"/>
            <p14:sldId id="423"/>
            <p14:sldId id="420"/>
            <p14:sldId id="425"/>
            <p14:sldId id="2282"/>
            <p14:sldId id="2300"/>
            <p14:sldId id="2307"/>
            <p14:sldId id="2286"/>
            <p14:sldId id="421"/>
            <p14:sldId id="2312"/>
            <p14:sldId id="395"/>
            <p14:sldId id="428"/>
            <p14:sldId id="424"/>
          </p14:sldIdLst>
        </p14:section>
        <p14:section name="802.11ax/802.11be" id="{CE4012B7-E4F8-4A44-91AF-C8CE28884D3C}">
          <p14:sldIdLst>
            <p14:sldId id="2308"/>
            <p14:sldId id="2289"/>
            <p14:sldId id="396"/>
            <p14:sldId id="2290"/>
            <p14:sldId id="398"/>
            <p14:sldId id="2294"/>
            <p14:sldId id="2303"/>
            <p14:sldId id="2292"/>
            <p14:sldId id="2302"/>
            <p14:sldId id="2313"/>
          </p14:sldIdLst>
        </p14:section>
        <p14:section name="Real-World WiFi" id="{DAA2F532-399C-4314-ABE1-59FE6DE7FB52}">
          <p14:sldIdLst>
            <p14:sldId id="2310"/>
            <p14:sldId id="401"/>
            <p14:sldId id="414"/>
            <p14:sldId id="433"/>
            <p14:sldId id="2314"/>
            <p14:sldId id="2320"/>
            <p14:sldId id="2317"/>
            <p14:sldId id="2318"/>
            <p14:sldId id="2319"/>
          </p14:sldIdLst>
        </p14:section>
        <p14:section name="Wrapup" id="{29A7F866-9DA9-446B-8359-CE426CB89C7A}">
          <p14:sldIdLst>
            <p14:sldId id="2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rcuitcellar.com/research-design-hub/dsss-in-a-nutshel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wifi-explorer/id494803304?mt=1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store/apps/details?id=com.vrem.wifianalyzer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p-link.com/us/deco-mesh-wifi/product-family/deco-xe75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  <a:br>
              <a:rPr lang="en-US" dirty="0"/>
            </a:br>
            <a:r>
              <a:rPr lang="en-US" dirty="0"/>
              <a:t>WiFi 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CD1C7-B2D7-DD9A-FD54-7010C9E3B7B4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start to get pretty messy here for multiple reasons: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countries/regions have different standards</a:t>
            </a:r>
          </a:p>
          <a:p>
            <a:pPr lvl="1"/>
            <a:r>
              <a:rPr lang="en-US" dirty="0"/>
              <a:t>Channels look a little different in different areas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has evolved over the last 30 years</a:t>
            </a:r>
          </a:p>
          <a:p>
            <a:pPr lvl="1"/>
            <a:r>
              <a:rPr lang="en-US" dirty="0"/>
              <a:t>Different features are designed for different amendments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is focused on improving throughput</a:t>
            </a:r>
          </a:p>
          <a:p>
            <a:pPr lvl="1"/>
            <a:r>
              <a:rPr lang="en-US" dirty="0"/>
              <a:t>Solutions that were initially “too complicated” no longer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43593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Frequency Hopping Spread Spectrum (FHSS)</a:t>
            </a:r>
          </a:p>
          <a:p>
            <a:pPr lvl="1"/>
            <a:r>
              <a:rPr lang="en-US" dirty="0"/>
              <a:t>GFSK (Gaussian Frequency-Shift Keying)</a:t>
            </a:r>
          </a:p>
          <a:p>
            <a:pPr lvl="2"/>
            <a:r>
              <a:rPr lang="en-US" dirty="0"/>
              <a:t>Relatively simple radio design</a:t>
            </a:r>
          </a:p>
          <a:p>
            <a:pPr lvl="1"/>
            <a:r>
              <a:rPr lang="en-US" dirty="0"/>
              <a:t>Frequency hopping over 80 channels (1 MHz each)</a:t>
            </a:r>
          </a:p>
          <a:p>
            <a:pPr lvl="1"/>
            <a:r>
              <a:rPr lang="en-US" dirty="0"/>
              <a:t>Actually supports an Infrared PHY as well!!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8" y="4024824"/>
            <a:ext cx="8137952" cy="21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708105" cy="5029200"/>
          </a:xfrm>
        </p:spPr>
        <p:txBody>
          <a:bodyPr>
            <a:normAutofit/>
          </a:bodyPr>
          <a:lstStyle/>
          <a:p>
            <a:r>
              <a:rPr lang="en-US" dirty="0"/>
              <a:t>802.11b</a:t>
            </a:r>
          </a:p>
          <a:p>
            <a:pPr lvl="1"/>
            <a:r>
              <a:rPr lang="en-US" dirty="0"/>
              <a:t>Direct Sequence Spread Spectrum (DSSS)</a:t>
            </a:r>
          </a:p>
          <a:p>
            <a:pPr lvl="1"/>
            <a:r>
              <a:rPr lang="en-US" dirty="0"/>
              <a:t>DBPSK and DQPSK (Differential Binary/Quadrature Phase-Shift Keying)</a:t>
            </a:r>
          </a:p>
          <a:p>
            <a:endParaRPr lang="en-US" dirty="0"/>
          </a:p>
          <a:p>
            <a:r>
              <a:rPr lang="en-US" dirty="0"/>
              <a:t>Translate data into “codes”</a:t>
            </a:r>
          </a:p>
          <a:p>
            <a:pPr lvl="1"/>
            <a:r>
              <a:rPr lang="en-US" dirty="0"/>
              <a:t>Each data bit corresponds to several</a:t>
            </a:r>
            <a:br>
              <a:rPr lang="en-US" dirty="0"/>
            </a:br>
            <a:r>
              <a:rPr lang="en-US" dirty="0"/>
              <a:t>code bits (Chips)</a:t>
            </a:r>
          </a:p>
          <a:p>
            <a:pPr lvl="1"/>
            <a:r>
              <a:rPr lang="en-US" dirty="0"/>
              <a:t>Chips are what is actually modulated</a:t>
            </a:r>
            <a:br>
              <a:rPr lang="en-US" dirty="0"/>
            </a:br>
            <a:r>
              <a:rPr lang="en-US" dirty="0"/>
              <a:t>over the air</a:t>
            </a:r>
          </a:p>
          <a:p>
            <a:pPr lvl="1"/>
            <a:r>
              <a:rPr lang="en-US" dirty="0"/>
              <a:t>Data can be recovered by knowing</a:t>
            </a:r>
            <a:br>
              <a:rPr lang="en-US" dirty="0"/>
            </a:br>
            <a:r>
              <a:rPr lang="en-US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95" y="3138481"/>
            <a:ext cx="4421606" cy="13722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7645401" y="4791456"/>
            <a:ext cx="2130148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9969502" y="4791456"/>
            <a:ext cx="21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6680201" y="4890372"/>
            <a:ext cx="17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7645401" y="5031093"/>
            <a:ext cx="22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36524"/>
            <a:ext cx="3784601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388A-7A9E-4FE0-ABB1-75FE7A73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0" y="228600"/>
            <a:ext cx="5827294" cy="685800"/>
          </a:xfrm>
        </p:spPr>
        <p:txBody>
          <a:bodyPr/>
          <a:lstStyle/>
          <a:p>
            <a:r>
              <a:rPr lang="en-US" dirty="0"/>
              <a:t>DSSS example from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2F41-2719-47D2-94E7-A327B857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1" y="1143000"/>
            <a:ext cx="5928144" cy="5029200"/>
          </a:xfrm>
        </p:spPr>
        <p:txBody>
          <a:bodyPr/>
          <a:lstStyle/>
          <a:p>
            <a:r>
              <a:rPr lang="en-US" dirty="0"/>
              <a:t>Data sent is </a:t>
            </a:r>
            <a:r>
              <a:rPr lang="en-US" b="1" dirty="0"/>
              <a:t>101</a:t>
            </a:r>
            <a:endParaRPr lang="en-US" dirty="0"/>
          </a:p>
          <a:p>
            <a:pPr lvl="1"/>
            <a:r>
              <a:rPr lang="en-US" dirty="0"/>
              <a:t>Code is longer than data, so we replicate bits</a:t>
            </a:r>
          </a:p>
          <a:p>
            <a:pPr lvl="1"/>
            <a:r>
              <a:rPr lang="en-US" dirty="0"/>
              <a:t>Data is recoverable, even with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F836F-2CC5-4351-99D7-EF9B8DB2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BB9EB0-F72F-4776-87E9-E0964DC4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" y="92159"/>
            <a:ext cx="5275261" cy="62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1996A9-9D2E-4E0F-ABEC-D4CE228C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2440884"/>
            <a:ext cx="5108154" cy="39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64B14-96B7-472E-9B9E-41E308024CBF}"/>
              </a:ext>
            </a:extLst>
          </p:cNvPr>
          <p:cNvSpPr txBox="1"/>
          <p:nvPr/>
        </p:nvSpPr>
        <p:spPr>
          <a:xfrm>
            <a:off x="611606" y="6352143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https://circuitcellar.com/research-design-hub/dsss-in-a-nutshell/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8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6F6-20AF-46DD-BD36-2939D03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43D4-38F3-41CD-94CD-5EBCDF4A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692105" cy="5029200"/>
          </a:xfrm>
        </p:spPr>
        <p:txBody>
          <a:bodyPr/>
          <a:lstStyle/>
          <a:p>
            <a:r>
              <a:rPr lang="en-US" dirty="0"/>
              <a:t>DSSS increases bandwidth of a signal</a:t>
            </a:r>
          </a:p>
          <a:p>
            <a:pPr lvl="1"/>
            <a:r>
              <a:rPr lang="en-US" dirty="0"/>
              <a:t>Beyond what is needed for the data</a:t>
            </a:r>
          </a:p>
          <a:p>
            <a:pPr lvl="1"/>
            <a:r>
              <a:rPr lang="en-US" dirty="0"/>
              <a:t>Energy is smeared across the frequencies</a:t>
            </a:r>
          </a:p>
          <a:p>
            <a:pPr lvl="1"/>
            <a:endParaRPr lang="en-US" dirty="0"/>
          </a:p>
          <a:p>
            <a:r>
              <a:rPr lang="en-US" dirty="0"/>
              <a:t>More robust against interference</a:t>
            </a:r>
          </a:p>
          <a:p>
            <a:pPr lvl="1"/>
            <a:r>
              <a:rPr lang="en-US" dirty="0"/>
              <a:t>Narrowband signals knock out only part</a:t>
            </a:r>
            <a:br>
              <a:rPr lang="en-US" dirty="0"/>
            </a:br>
            <a:r>
              <a:rPr lang="en-US" dirty="0"/>
              <a:t>of the signal</a:t>
            </a:r>
          </a:p>
          <a:p>
            <a:pPr lvl="1"/>
            <a:r>
              <a:rPr lang="en-US" dirty="0"/>
              <a:t>Data can be recovered from partial code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Cost: using a lot of bandwidth for only a little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4048-917F-4A3D-A62B-B81F103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6465-1D63-4118-B471-DCE291D9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56980"/>
            <a:ext cx="4315427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445A3-2059-C3A8-6B9F-91CE4A97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962714"/>
            <a:ext cx="4832588" cy="21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channels total</a:t>
            </a:r>
          </a:p>
          <a:p>
            <a:pPr lvl="1"/>
            <a:r>
              <a:rPr lang="en-US" dirty="0"/>
              <a:t>1-11 for US</a:t>
            </a:r>
          </a:p>
          <a:p>
            <a:pPr lvl="1"/>
            <a:r>
              <a:rPr lang="en-US" dirty="0"/>
              <a:t>1-13 for most of the rest of the world</a:t>
            </a:r>
          </a:p>
          <a:p>
            <a:pPr lvl="1"/>
            <a:r>
              <a:rPr lang="en-US" dirty="0"/>
              <a:t>1-14 for Japan (but 14 only for 802.11b)</a:t>
            </a:r>
          </a:p>
          <a:p>
            <a:r>
              <a:rPr lang="en-US" dirty="0"/>
              <a:t>22 MHz channels</a:t>
            </a:r>
          </a:p>
          <a:p>
            <a:pPr lvl="1"/>
            <a:r>
              <a:rPr lang="en-US" dirty="0"/>
              <a:t>5 MHz spacing -&gt; significant channel overlap</a:t>
            </a:r>
          </a:p>
          <a:p>
            <a:pPr lvl="1"/>
            <a:r>
              <a:rPr lang="en-US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majority of channels overlap, why even have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5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461-740B-7F8C-AAF7-28761CF9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DD68-F3EA-C16A-06F2-5F81E7BE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Hw</a:t>
            </a:r>
            <a:r>
              <a:rPr lang="en-US" dirty="0"/>
              <a:t>: Matter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endParaRPr lang="en-US" dirty="0"/>
          </a:p>
          <a:p>
            <a:r>
              <a:rPr lang="en-US" dirty="0"/>
              <a:t>Lab: Thread</a:t>
            </a:r>
          </a:p>
          <a:p>
            <a:pPr lvl="1"/>
            <a:r>
              <a:rPr lang="en-US" dirty="0"/>
              <a:t>Due next week Wednesday</a:t>
            </a:r>
          </a:p>
          <a:p>
            <a:endParaRPr lang="en-US" dirty="0"/>
          </a:p>
          <a:p>
            <a:r>
              <a:rPr lang="en-US" dirty="0"/>
              <a:t>Lab: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Less time than the other labs to complete it</a:t>
            </a:r>
          </a:p>
          <a:p>
            <a:pPr lvl="1"/>
            <a:r>
              <a:rPr lang="en-US" dirty="0"/>
              <a:t>Releases later this week. I have some hardware today</a:t>
            </a:r>
          </a:p>
          <a:p>
            <a:endParaRPr lang="en-US" dirty="0"/>
          </a:p>
          <a:p>
            <a:r>
              <a:rPr lang="en-US" dirty="0"/>
              <a:t>Recent Piazza posts</a:t>
            </a:r>
          </a:p>
          <a:p>
            <a:pPr lvl="1"/>
            <a:r>
              <a:rPr lang="en-US" dirty="0"/>
              <a:t>Articles on Matter (state of Matter 2023)</a:t>
            </a:r>
          </a:p>
          <a:p>
            <a:pPr lvl="1"/>
            <a:r>
              <a:rPr lang="en-US" dirty="0"/>
              <a:t>Home Assistant – open-source home automation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48D3-F93B-F514-320B-9934A18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17705" cy="5029200"/>
          </a:xfrm>
        </p:spPr>
        <p:txBody>
          <a:bodyPr/>
          <a:lstStyle/>
          <a:p>
            <a:r>
              <a:rPr lang="en-US" dirty="0"/>
              <a:t>If the majority of channels overlap, why even have them?</a:t>
            </a:r>
          </a:p>
          <a:p>
            <a:pPr lvl="1"/>
            <a:r>
              <a:rPr lang="en-US" dirty="0"/>
              <a:t>Different options for different regions</a:t>
            </a:r>
          </a:p>
          <a:p>
            <a:pPr lvl="1"/>
            <a:r>
              <a:rPr lang="en-US" dirty="0"/>
              <a:t>Inside US use three channels: 1, 6, 11</a:t>
            </a:r>
          </a:p>
          <a:p>
            <a:pPr lvl="1"/>
            <a:r>
              <a:rPr lang="en-US" dirty="0"/>
              <a:t>Outside of North America can use four channels: 1, 5, 9, 13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Historical: avoid other 2.4 GHz users</a:t>
            </a:r>
          </a:p>
          <a:p>
            <a:pPr lvl="2"/>
            <a:r>
              <a:rPr lang="en-US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1707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7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280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DSSS with</a:t>
            </a:r>
            <a:br>
              <a:rPr lang="en-US" dirty="0"/>
            </a:br>
            <a:r>
              <a:rPr lang="en-US" dirty="0"/>
              <a:t>Orthogonal Frequency Division Multiplexing</a:t>
            </a:r>
          </a:p>
          <a:p>
            <a:pPr lvl="1"/>
            <a:endParaRPr lang="en-US" dirty="0"/>
          </a:p>
          <a:p>
            <a:r>
              <a:rPr lang="en-US" dirty="0"/>
              <a:t>OFDM idea</a:t>
            </a:r>
          </a:p>
          <a:p>
            <a:pPr lvl="1"/>
            <a:r>
              <a:rPr lang="en-US" dirty="0"/>
              <a:t>Split band into a number of narrow subcarriers</a:t>
            </a:r>
          </a:p>
          <a:p>
            <a:pPr lvl="1"/>
            <a:r>
              <a:rPr lang="en-US" dirty="0"/>
              <a:t>Subcarriers are spaced so that they don’t interfere</a:t>
            </a:r>
          </a:p>
          <a:p>
            <a:pPr lvl="1"/>
            <a:r>
              <a:rPr lang="en-US" dirty="0"/>
              <a:t>Transmit on multiple subcarriers at once to increase throughput</a:t>
            </a:r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361608" y="3948112"/>
            <a:ext cx="5526506" cy="25908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5888114" y="3948112"/>
            <a:ext cx="5692279" cy="25908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AD5EA-9CAD-995F-6CE4-99F49E69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27" y="-24607"/>
            <a:ext cx="4213131" cy="1917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23AD77-DFBF-C679-7468-62C3275989F7}"/>
              </a:ext>
            </a:extLst>
          </p:cNvPr>
          <p:cNvSpPr txBox="1"/>
          <p:nvPr/>
        </p:nvSpPr>
        <p:spPr>
          <a:xfrm>
            <a:off x="9322726" y="1856343"/>
            <a:ext cx="15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Recall DSSS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25DBE-3A01-2706-84B9-DBB9259EFEC7}"/>
              </a:ext>
            </a:extLst>
          </p:cNvPr>
          <p:cNvSpPr/>
          <p:nvPr/>
        </p:nvSpPr>
        <p:spPr>
          <a:xfrm>
            <a:off x="8000627" y="24924"/>
            <a:ext cx="4147926" cy="2200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 at complexity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Receivers collect signal from entire channel</a:t>
            </a:r>
          </a:p>
          <a:p>
            <a:pPr lvl="1"/>
            <a:r>
              <a:rPr lang="en-US" dirty="0"/>
              <a:t>And then can split it apart to gain the data on each subcarrier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Benefits: more throughput, still robust against narrowband interference</a:t>
            </a:r>
          </a:p>
          <a:p>
            <a:pPr lvl="1"/>
            <a:r>
              <a:rPr lang="en-US" dirty="0"/>
              <a:t>Costs: more complicated and sensitive radio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CA94C-7197-400D-B2A1-2AF06C0B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3" y="2187430"/>
            <a:ext cx="586821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9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OFDM techniques on the 5 GHz band</a:t>
            </a:r>
          </a:p>
          <a:p>
            <a:pPr lvl="1"/>
            <a:r>
              <a:rPr lang="en-US" dirty="0"/>
              <a:t>Enabled more data throughput 54 Mbps (compare to 11 Mbps for 802.11b)</a:t>
            </a:r>
          </a:p>
          <a:p>
            <a:pPr lvl="1"/>
            <a:endParaRPr lang="en-US" dirty="0"/>
          </a:p>
          <a:p>
            <a:r>
              <a:rPr lang="en-US" dirty="0"/>
              <a:t>Multiple rates available</a:t>
            </a:r>
          </a:p>
          <a:p>
            <a:pPr lvl="1"/>
            <a:r>
              <a:rPr lang="en-US" dirty="0"/>
              <a:t>BPSK/QPSK/QAM over OFDM</a:t>
            </a:r>
          </a:p>
          <a:p>
            <a:pPr lvl="1"/>
            <a:r>
              <a:rPr lang="en-US" dirty="0"/>
              <a:t>Quadrature Amplitude Modulation (QAM)</a:t>
            </a:r>
          </a:p>
          <a:p>
            <a:pPr lvl="1"/>
            <a:endParaRPr lang="en-US" dirty="0"/>
          </a:p>
          <a:p>
            <a:r>
              <a:rPr lang="en-US" dirty="0"/>
              <a:t>Never reached widespread adoption</a:t>
            </a:r>
          </a:p>
          <a:p>
            <a:pPr lvl="1"/>
            <a:r>
              <a:rPr lang="en-US" dirty="0"/>
              <a:t>Regulatory hurdles in some regions</a:t>
            </a:r>
          </a:p>
          <a:p>
            <a:pPr lvl="1"/>
            <a:r>
              <a:rPr lang="en-US" dirty="0"/>
              <a:t>More complicated hardware delayed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A700-598A-45D1-8FAF-D31FAD8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47" y="2347729"/>
            <a:ext cx="4222848" cy="3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802.11a did promote the use of 5 GHz band</a:t>
            </a:r>
          </a:p>
          <a:p>
            <a:pPr lvl="1"/>
            <a:r>
              <a:rPr lang="en-US" dirty="0"/>
              <a:t>Several 20 MHz channels with no overlap (9ish in the US)</a:t>
            </a:r>
          </a:p>
          <a:p>
            <a:pPr lvl="2"/>
            <a:r>
              <a:rPr lang="en-US" dirty="0"/>
              <a:t>Big increase from “three” channels of 2.4 GHz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Various regional rules on a number of different channels</a:t>
            </a:r>
          </a:p>
          <a:p>
            <a:pPr lvl="2"/>
            <a:r>
              <a:rPr lang="en-US" dirty="0"/>
              <a:t>Needs to avoid frequencies in use by existing radar deployments</a:t>
            </a:r>
          </a:p>
          <a:p>
            <a:pPr lvl="2"/>
            <a:r>
              <a:rPr lang="en-US" dirty="0"/>
              <a:t>Orange channels aren’t usually used in the US at least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1155138" y="3969478"/>
            <a:ext cx="9877712" cy="220272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68793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20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Applies OFDM to 2.4 GHz band</a:t>
            </a:r>
          </a:p>
          <a:p>
            <a:pPr lvl="1"/>
            <a:r>
              <a:rPr lang="en-US" dirty="0"/>
              <a:t>Increases throughput from 11 Mbps to 54 Mbps</a:t>
            </a:r>
          </a:p>
          <a:p>
            <a:pPr lvl="1"/>
            <a:r>
              <a:rPr lang="en-US" dirty="0"/>
              <a:t>Repeats rate choices of 802.11a but on more support 2.4 GHz band</a:t>
            </a:r>
          </a:p>
          <a:p>
            <a:pPr lvl="1"/>
            <a:endParaRPr lang="en-US" dirty="0"/>
          </a:p>
          <a:p>
            <a:r>
              <a:rPr lang="en-US" dirty="0"/>
              <a:t>Same 2.4 GHz channels as 802.11b, but 20 MHz bandwidth</a:t>
            </a:r>
          </a:p>
          <a:p>
            <a:pPr lvl="1"/>
            <a:r>
              <a:rPr lang="en-US" dirty="0"/>
              <a:t>Still 1, 6, 11 in US</a:t>
            </a:r>
          </a:p>
          <a:p>
            <a:pPr lvl="1"/>
            <a:r>
              <a:rPr lang="en-US" dirty="0"/>
              <a:t>1, 5, 9, 13 in other regions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802.11b</a:t>
            </a:r>
          </a:p>
          <a:p>
            <a:pPr lvl="1"/>
            <a:r>
              <a:rPr lang="en-US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8E6-8BA8-45ED-9D4A-57B23D1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supporting 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6CFB-D15F-4FD4-92E6-4E66CF0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802.11g uses a completely different PHY layer than 802.11b</a:t>
            </a:r>
          </a:p>
          <a:p>
            <a:pPr lvl="1"/>
            <a:r>
              <a:rPr lang="en-US" dirty="0"/>
              <a:t>DSSS -&gt; OFDM</a:t>
            </a:r>
          </a:p>
          <a:p>
            <a:pPr lvl="1"/>
            <a:r>
              <a:rPr lang="en-US" dirty="0"/>
              <a:t>Unintelligible to old receivers creating an interoperability problem</a:t>
            </a:r>
          </a:p>
          <a:p>
            <a:pPr lvl="1"/>
            <a:endParaRPr lang="en-US" dirty="0"/>
          </a:p>
          <a:p>
            <a:r>
              <a:rPr lang="en-US" dirty="0"/>
              <a:t>Interoperability mode: send part of message in old format</a:t>
            </a:r>
          </a:p>
          <a:p>
            <a:pPr lvl="1"/>
            <a:r>
              <a:rPr lang="en-US" dirty="0"/>
              <a:t>DSSS header with OFDM payload</a:t>
            </a:r>
          </a:p>
          <a:p>
            <a:pPr lvl="1"/>
            <a:r>
              <a:rPr lang="en-US" dirty="0"/>
              <a:t>Adds overhead and slows down the entire network</a:t>
            </a:r>
          </a:p>
          <a:p>
            <a:pPr lvl="2"/>
            <a:r>
              <a:rPr lang="en-US" dirty="0"/>
              <a:t>Starting with 802.11n, routers don’t support 802.11b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618E6-34AD-4154-AA3B-11DF53E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BF0A-31F1-454C-83DA-66FED75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5111726"/>
            <a:ext cx="4222916" cy="6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5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8DA-83B1-D24E-AF80-0692EC3E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Truth or Fiction: </a:t>
            </a:r>
            <a:br>
              <a:rPr lang="en-US" dirty="0"/>
            </a:br>
            <a:r>
              <a:rPr lang="en-US" dirty="0"/>
              <a:t>“An 802.11b device slows your whole network to b speed”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39E6-31E2-C94D-AD1A-49914ECE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Aka, should you have followed all the blogs telling you to do this?: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”Sort of”, and “no”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active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 devices slow networks simply because they occupy the channel</a:t>
            </a:r>
          </a:p>
          <a:p>
            <a:pPr lvl="1"/>
            <a:r>
              <a:rPr lang="en-US" dirty="0"/>
              <a:t>Cutting off your </a:t>
            </a:r>
            <a:r>
              <a:rPr lang="en-US" b="1" dirty="0"/>
              <a:t>b</a:t>
            </a:r>
            <a:r>
              <a:rPr lang="en-US" dirty="0"/>
              <a:t> devices doesn’t cut off your neighbor’s</a:t>
            </a:r>
          </a:p>
          <a:p>
            <a:pPr lvl="2"/>
            <a:r>
              <a:rPr lang="en-US" i="1" dirty="0"/>
              <a:t>Contention</a:t>
            </a:r>
            <a:r>
              <a:rPr lang="en-US" dirty="0"/>
              <a:t> [without coordination] is the bigger problem</a:t>
            </a:r>
          </a:p>
          <a:p>
            <a:pPr lvl="1"/>
            <a:r>
              <a:rPr lang="en-US" dirty="0"/>
              <a:t>On own network, routers are “</a:t>
            </a:r>
            <a:r>
              <a:rPr lang="en-US" b="1" dirty="0"/>
              <a:t>b</a:t>
            </a:r>
            <a:r>
              <a:rPr lang="en-US" dirty="0"/>
              <a:t>-aware”, and can schedule around efficiently</a:t>
            </a:r>
          </a:p>
          <a:p>
            <a:pPr lvl="2"/>
            <a:r>
              <a:rPr lang="en-US" dirty="0"/>
              <a:t>At cost of “talking </a:t>
            </a:r>
            <a:r>
              <a:rPr lang="en-US" b="1" dirty="0"/>
              <a:t>b</a:t>
            </a:r>
            <a:r>
              <a:rPr lang="en-US" dirty="0"/>
              <a:t>” to everyone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FE3D6-BA5E-364F-9E1E-94F0F294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F537-6BC4-304B-8064-52147BD6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18" y="1844023"/>
            <a:ext cx="4532705" cy="14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WiFi</a:t>
            </a:r>
            <a:r>
              <a:rPr lang="en-US" dirty="0"/>
              <a:t> physical layers</a:t>
            </a:r>
          </a:p>
          <a:p>
            <a:pPr lvl="1"/>
            <a:r>
              <a:rPr lang="en-US" dirty="0"/>
              <a:t>Get a feel for what choices are leading to more throughput</a:t>
            </a:r>
          </a:p>
          <a:p>
            <a:pPr lvl="1"/>
            <a:r>
              <a:rPr lang="en-US" dirty="0"/>
              <a:t>Think a little about what the costs of that are</a:t>
            </a:r>
          </a:p>
          <a:p>
            <a:pPr lvl="1"/>
            <a:endParaRPr lang="en-US" dirty="0"/>
          </a:p>
          <a:p>
            <a:r>
              <a:rPr lang="en-US" dirty="0"/>
              <a:t>Explore how </a:t>
            </a:r>
            <a:r>
              <a:rPr lang="en-US" dirty="0" err="1"/>
              <a:t>WiFi</a:t>
            </a:r>
            <a:r>
              <a:rPr lang="en-US" dirty="0"/>
              <a:t> has continuously improved over 30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standards lead hardware by several years</a:t>
            </a:r>
          </a:p>
          <a:p>
            <a:pPr lvl="1"/>
            <a:r>
              <a:rPr lang="en-US" dirty="0"/>
              <a:t>BLE 5.2 was out, while 5.0 was just being adopted in phones</a:t>
            </a:r>
          </a:p>
          <a:p>
            <a:endParaRPr lang="en-US" dirty="0"/>
          </a:p>
          <a:p>
            <a:r>
              <a:rPr lang="en-US" dirty="0"/>
              <a:t>Development of 802.11g hardware started </a:t>
            </a:r>
            <a:r>
              <a:rPr lang="en-US" i="1" dirty="0"/>
              <a:t>before</a:t>
            </a:r>
            <a:r>
              <a:rPr lang="en-US" dirty="0"/>
              <a:t> finalization of standard</a:t>
            </a:r>
          </a:p>
          <a:p>
            <a:pPr lvl="1"/>
            <a:r>
              <a:rPr lang="en-US" dirty="0"/>
              <a:t>Demand for increased performance was already high in 2003</a:t>
            </a:r>
          </a:p>
          <a:p>
            <a:endParaRPr lang="en-US" dirty="0"/>
          </a:p>
          <a:p>
            <a:r>
              <a:rPr lang="en-US" dirty="0"/>
              <a:t>Phenomena continues in modern </a:t>
            </a:r>
            <a:r>
              <a:rPr lang="en-US" dirty="0" err="1"/>
              <a:t>WiFi</a:t>
            </a:r>
            <a:r>
              <a:rPr lang="en-US" dirty="0"/>
              <a:t> and Cellular protocols</a:t>
            </a:r>
          </a:p>
          <a:p>
            <a:pPr lvl="1"/>
            <a:r>
              <a:rPr lang="en-US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62382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200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Wired world</a:t>
            </a:r>
          </a:p>
          <a:p>
            <a:pPr lvl="1"/>
            <a:r>
              <a:rPr lang="en-US" dirty="0"/>
              <a:t>Add more wires in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89" y="1098550"/>
            <a:ext cx="561100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4959303" y="1200866"/>
            <a:ext cx="5905023" cy="2851612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3510928" y="5005137"/>
            <a:ext cx="52195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30500"/>
            <a:ext cx="10972800" cy="378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" y="931882"/>
            <a:ext cx="4575341" cy="1316328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7" y="0"/>
            <a:ext cx="2730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 allows many subcarriers within a channel to be used at once</a:t>
            </a:r>
          </a:p>
          <a:p>
            <a:pPr lvl="1"/>
            <a:r>
              <a:rPr lang="en-US" dirty="0"/>
              <a:t>Throughput scales with the amount of bandwidth available</a:t>
            </a:r>
          </a:p>
          <a:p>
            <a:pPr lvl="1"/>
            <a:r>
              <a:rPr lang="en-US" dirty="0"/>
              <a:t>Allow larger 40 MHz channels to be 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3344444" y="3096883"/>
            <a:ext cx="54991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  <a:p>
            <a:pPr lvl="1"/>
            <a:r>
              <a:rPr lang="en-US" dirty="0"/>
              <a:t>My apartment “building </a:t>
            </a:r>
            <a:r>
              <a:rPr lang="en-US" dirty="0" err="1"/>
              <a:t>WiFi</a:t>
            </a:r>
            <a:r>
              <a:rPr lang="en-US" dirty="0"/>
              <a:t>” was still 802.11g…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607596" y="914401"/>
            <a:ext cx="5454386" cy="556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6126008" y="1765299"/>
            <a:ext cx="5454386" cy="28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6126008" y="1041399"/>
            <a:ext cx="5454386" cy="723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6400800" y="5170270"/>
            <a:ext cx="459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 – Modulation and Coding Scheme</a:t>
            </a:r>
          </a:p>
          <a:p>
            <a:r>
              <a:rPr lang="en-US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13B66F-1E4B-0EB9-2153-AA7E7FFC9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80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Maybe. At least the range is pretty short!</a:t>
            </a:r>
          </a:p>
          <a:p>
            <a:pPr lvl="2"/>
            <a:r>
              <a:rPr lang="en-US" dirty="0"/>
              <a:t>Only next-door neighbor’s network interfere with your network</a:t>
            </a:r>
          </a:p>
          <a:p>
            <a:pPr lvl="2"/>
            <a:r>
              <a:rPr lang="en-US" dirty="0"/>
              <a:t>Someone further away isn’t affected at all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Need to share with neighbors nearby though</a:t>
            </a:r>
          </a:p>
          <a:p>
            <a:pPr lvl="2"/>
            <a:r>
              <a:rPr lang="en-US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1F88BC-0B00-A31C-5D2F-B9B652A7B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160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5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8823-F95A-214B-93F2-6A2CE3E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”The MIMO Gap”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9AA0-EE45-8447-BAD4-AAB4E2AD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points have 3-4 [or more now] antennas</a:t>
            </a:r>
          </a:p>
          <a:p>
            <a:r>
              <a:rPr lang="en-US" dirty="0"/>
              <a:t>Client devices have 1-2 [or more now] antennas</a:t>
            </a:r>
          </a:p>
          <a:p>
            <a:pPr lvl="1"/>
            <a:r>
              <a:rPr lang="en-US" dirty="0"/>
              <a:t>While absolute numbers keep going up, trend holds</a:t>
            </a:r>
          </a:p>
          <a:p>
            <a:pPr lvl="1"/>
            <a:r>
              <a:rPr lang="en-US" b="1" dirty="0"/>
              <a:t>Asymmetric design pattern</a:t>
            </a:r>
            <a:r>
              <a:rPr lang="en-US" dirty="0"/>
              <a:t> again: More complexity in the AP than clients</a:t>
            </a:r>
          </a:p>
          <a:p>
            <a:pPr lvl="1"/>
            <a:endParaRPr lang="en-US" dirty="0"/>
          </a:p>
          <a:p>
            <a:r>
              <a:rPr lang="en-US" dirty="0"/>
              <a:t>Original MIMO was one</a:t>
            </a:r>
            <a:br>
              <a:rPr lang="en-US" dirty="0"/>
            </a:br>
            <a:r>
              <a:rPr lang="en-US" dirty="0"/>
              <a:t>device at a time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Now expand to be multiple</a:t>
            </a:r>
            <a:br>
              <a:rPr lang="en-US" dirty="0"/>
            </a:br>
            <a:r>
              <a:rPr lang="en-US" dirty="0"/>
              <a:t>devices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30-22C9-0D44-B4CB-6E2DD76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517F-4B5F-4049-B82B-D08105DC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858" y="3197846"/>
            <a:ext cx="5441244" cy="33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8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143000"/>
            <a:ext cx="5166895" cy="5029200"/>
          </a:xfrm>
        </p:spPr>
        <p:txBody>
          <a:bodyPr/>
          <a:lstStyle/>
          <a:p>
            <a:r>
              <a:rPr lang="en-US" dirty="0"/>
              <a:t>Multi-user MIMO uses the same techniques to send in parallel to multiple devices</a:t>
            </a:r>
          </a:p>
          <a:p>
            <a:pPr lvl="1"/>
            <a:r>
              <a:rPr lang="en-US" dirty="0"/>
              <a:t>Devices cannot cancel out interference anymore</a:t>
            </a:r>
          </a:p>
          <a:p>
            <a:pPr lvl="1"/>
            <a:r>
              <a:rPr lang="en-US" dirty="0"/>
              <a:t>Send slower, more reliable data streams to overcome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5476175" cy="366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42" y="4028393"/>
            <a:ext cx="2991610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E4D1-0A77-9DC1-D5CE-C23D39B7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can a single device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68562-805F-1305-773F-5AE40078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8B7BD-B5BB-E9E8-A459-97E80FB2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6"/>
          <a:stretch/>
        </p:blipFill>
        <p:spPr>
          <a:xfrm>
            <a:off x="607593" y="1143000"/>
            <a:ext cx="10972801" cy="2331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65FDC-C98B-603A-C5E9-459CC9E9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2990185" y="3592156"/>
            <a:ext cx="6207616" cy="31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63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for 5 GHz band only</a:t>
            </a:r>
          </a:p>
          <a:p>
            <a:pPr lvl="1"/>
            <a:r>
              <a:rPr lang="en-US" dirty="0"/>
              <a:t>Supports Downlink MU-MIMO (from AP to device)</a:t>
            </a:r>
          </a:p>
          <a:p>
            <a:pPr lvl="1"/>
            <a:r>
              <a:rPr lang="en-US" dirty="0"/>
              <a:t>Supports channels widths up to 160 MHz</a:t>
            </a:r>
          </a:p>
          <a:p>
            <a:pPr lvl="1"/>
            <a:r>
              <a:rPr lang="en-US" dirty="0"/>
              <a:t>Engineering updates: up to 256-QAM</a:t>
            </a:r>
          </a:p>
          <a:p>
            <a:pPr lvl="1"/>
            <a:endParaRPr lang="en-US" dirty="0"/>
          </a:p>
          <a:p>
            <a:r>
              <a:rPr lang="en-US" dirty="0"/>
              <a:t>Routers apply 802.11ac to 5 GHz and 802.11n to 2.4 GHz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in wide use (as of 2024)</a:t>
            </a:r>
          </a:p>
          <a:p>
            <a:pPr lvl="1"/>
            <a:r>
              <a:rPr lang="en-US" dirty="0"/>
              <a:t>Northwestern </a:t>
            </a:r>
            <a:r>
              <a:rPr lang="en-US" dirty="0" err="1"/>
              <a:t>WiFi</a:t>
            </a:r>
            <a:r>
              <a:rPr lang="en-US" dirty="0"/>
              <a:t> networks are 802.11ac (</a:t>
            </a:r>
            <a:r>
              <a:rPr lang="en-US" dirty="0" err="1"/>
              <a:t>Eduraom</a:t>
            </a:r>
            <a:r>
              <a:rPr lang="en-US" dirty="0"/>
              <a:t>, Device, Guest)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1439920"/>
            <a:ext cx="10401300" cy="4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766091"/>
            <a:ext cx="8023225" cy="59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8892757" y="5615582"/>
            <a:ext cx="242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7555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56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OFDM: split channel into subcarriers and transmit on those</a:t>
            </a:r>
          </a:p>
          <a:p>
            <a:r>
              <a:rPr lang="en-US" dirty="0"/>
              <a:t>OFDMA: allocate subcarriers to a device for an amount of time</a:t>
            </a:r>
          </a:p>
          <a:p>
            <a:pPr lvl="1"/>
            <a:r>
              <a:rPr lang="en-US" dirty="0"/>
              <a:t>Turns OFDM into an access control mechanism (frequency + time)</a:t>
            </a:r>
          </a:p>
          <a:p>
            <a:pPr lvl="1"/>
            <a:r>
              <a:rPr lang="en-US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8" y="3354591"/>
            <a:ext cx="8690092" cy="30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wireless protocol (family)</a:t>
            </a:r>
          </a:p>
          <a:p>
            <a:pPr lvl="1"/>
            <a:endParaRPr lang="en-US" dirty="0"/>
          </a:p>
          <a:p>
            <a:r>
              <a:rPr lang="en-US" dirty="0"/>
              <a:t>Small Area (~35m), high performance (up to 9,600 Mbit/s)</a:t>
            </a:r>
          </a:p>
          <a:p>
            <a:pPr lvl="1"/>
            <a:endParaRPr lang="en-US" dirty="0"/>
          </a:p>
          <a:p>
            <a:r>
              <a:rPr lang="en-US" dirty="0"/>
              <a:t>~30 years young</a:t>
            </a:r>
          </a:p>
          <a:p>
            <a:pPr lvl="1"/>
            <a:r>
              <a:rPr lang="en-US" dirty="0"/>
              <a:t>We’ll do some history</a:t>
            </a:r>
          </a:p>
          <a:p>
            <a:pPr lvl="1"/>
            <a:r>
              <a:rPr lang="en-US" dirty="0"/>
              <a:t>Note the parallels in technology development</a:t>
            </a:r>
          </a:p>
          <a:p>
            <a:pPr lvl="2"/>
            <a:r>
              <a:rPr lang="en-US" dirty="0"/>
              <a:t>First: Maximize the performance of a single channel</a:t>
            </a:r>
          </a:p>
          <a:p>
            <a:pPr lvl="2"/>
            <a:r>
              <a:rPr lang="en-US" dirty="0"/>
              <a:t>Now: Improve performance through parallelism (more channels working together)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410501"/>
            <a:ext cx="1916793" cy="16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03B-BD46-C647-93CB-D4629A6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vs OFDMA</a:t>
            </a:r>
            <a:br>
              <a:rPr lang="en-US" dirty="0"/>
            </a:br>
            <a:r>
              <a:rPr lang="en-US" sz="2133" dirty="0"/>
              <a:t>Orthogonal Frequency Division Multiplexing vs. Orthogonal Frequency Division Multiple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CD4-E737-2A40-8862-F629414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spectrum usage ~the same</a:t>
            </a:r>
          </a:p>
          <a:p>
            <a:pPr lvl="1"/>
            <a:endParaRPr lang="en-US" dirty="0"/>
          </a:p>
          <a:p>
            <a:r>
              <a:rPr lang="en-US" dirty="0"/>
              <a:t>In same time slot, assign sub-carriers to different users</a:t>
            </a:r>
          </a:p>
          <a:p>
            <a:pPr lvl="1"/>
            <a:r>
              <a:rPr lang="en-US" dirty="0"/>
              <a:t>Effect: Lower bandwidth per user, but more simultaneous users</a:t>
            </a:r>
          </a:p>
          <a:p>
            <a:pPr lvl="1"/>
            <a:endParaRPr lang="en-US" dirty="0"/>
          </a:p>
          <a:p>
            <a:r>
              <a:rPr lang="en-US" dirty="0"/>
              <a:t>This is the same strategy cellular “resource blocks” use</a:t>
            </a:r>
          </a:p>
          <a:p>
            <a:pPr lvl="1"/>
            <a:r>
              <a:rPr lang="en-US" dirty="0"/>
              <a:t>Called “Resource Units”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286-DDFA-614D-BF87-2F81E124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approved in February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followed by June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AP schedules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6008"/>
            <a:ext cx="10972799" cy="42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9A-CB46-763E-B2A5-6D21FBC6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bandwidth in the 6 GHz band in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A9250-56F1-4907-DE80-053BE2E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605CD-444F-E8CE-78F0-27A53B5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94" y="1038225"/>
            <a:ext cx="975360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35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1B36-8BD8-CF4A-A5B1-3A80A393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120340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Reminder: </a:t>
            </a:r>
            <a:r>
              <a:rPr lang="en-US" dirty="0" err="1"/>
              <a:t>WiFi</a:t>
            </a:r>
            <a:r>
              <a:rPr lang="en-US" dirty="0"/>
              <a:t> technology (and to some extent cellular) a unicorn – HW support rolls out </a:t>
            </a:r>
            <a:r>
              <a:rPr lang="en-US" i="1" dirty="0"/>
              <a:t>before</a:t>
            </a:r>
            <a:r>
              <a:rPr lang="en-US" dirty="0"/>
              <a:t>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08A5F-2EFD-8245-9225-40B6BC1D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1D267-8AC6-ED48-8B19-BA41241D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40" y="1398041"/>
            <a:ext cx="6374301" cy="4882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1F665-0923-364E-AA88-13F5CC7BD60A}"/>
              </a:ext>
            </a:extLst>
          </p:cNvPr>
          <p:cNvSpPr txBox="1"/>
          <p:nvPr/>
        </p:nvSpPr>
        <p:spPr>
          <a:xfrm>
            <a:off x="1723376" y="4115944"/>
            <a:ext cx="22322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Release: Sep 2019 </a:t>
            </a:r>
            <a:r>
              <a:rPr lang="en-US" sz="1867" dirty="0">
                <a:latin typeface="Seravek Light"/>
                <a:cs typeface="Seravek Light"/>
                <a:sym typeface="Wingdings" pitchFamily="2" charset="2"/>
              </a:rPr>
              <a:t>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3390-C443-B448-A9D2-8F944DBF5B34}"/>
              </a:ext>
            </a:extLst>
          </p:cNvPr>
          <p:cNvSpPr txBox="1"/>
          <p:nvPr/>
        </p:nvSpPr>
        <p:spPr>
          <a:xfrm>
            <a:off x="386533" y="1578241"/>
            <a:ext cx="3037242" cy="666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Standard Finalized:  Sep 2020</a:t>
            </a:r>
          </a:p>
          <a:p>
            <a:r>
              <a:rPr lang="en-US" sz="1867" dirty="0">
                <a:latin typeface="Seravek Light"/>
                <a:cs typeface="Seravek Light"/>
              </a:rPr>
              <a:t>Standard Ratified:    Feb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CC84F7-AB77-184B-8F0F-665546D77E3A}"/>
              </a:ext>
            </a:extLst>
          </p:cNvPr>
          <p:cNvSpPr/>
          <p:nvPr/>
        </p:nvSpPr>
        <p:spPr>
          <a:xfrm>
            <a:off x="4904302" y="1439208"/>
            <a:ext cx="999193" cy="3850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3391F-0761-FC4E-941B-A9B19443A02B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flipH="1">
            <a:off x="3423775" y="1631713"/>
            <a:ext cx="1480527" cy="28001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6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DFF5B-7BAB-3DEC-1156-5395106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6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3969-084F-0208-405F-ED5274F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varieties:</a:t>
            </a:r>
          </a:p>
          <a:p>
            <a:pPr lvl="1"/>
            <a:r>
              <a:rPr lang="en-US" dirty="0"/>
              <a:t>WiFi 6</a:t>
            </a:r>
          </a:p>
          <a:p>
            <a:pPr lvl="2"/>
            <a:r>
              <a:rPr lang="en-US" dirty="0"/>
              <a:t>Most of the features, but NOT the new frequencies</a:t>
            </a:r>
          </a:p>
          <a:p>
            <a:pPr lvl="1"/>
            <a:r>
              <a:rPr lang="en-US" dirty="0"/>
              <a:t>WiFi 6E</a:t>
            </a:r>
          </a:p>
          <a:p>
            <a:pPr lvl="2"/>
            <a:r>
              <a:rPr lang="en-US" dirty="0"/>
              <a:t>Includes the extra 6 GHz channels</a:t>
            </a:r>
          </a:p>
          <a:p>
            <a:pPr lvl="2"/>
            <a:r>
              <a:rPr lang="en-US" dirty="0"/>
              <a:t>Basically entirely unused as of 2023</a:t>
            </a:r>
          </a:p>
          <a:p>
            <a:endParaRPr lang="en-US" dirty="0"/>
          </a:p>
          <a:p>
            <a:r>
              <a:rPr lang="en-US" dirty="0"/>
              <a:t>WiFi 6E is the stuff you want for future proofing</a:t>
            </a:r>
          </a:p>
          <a:p>
            <a:pPr lvl="1"/>
            <a:r>
              <a:rPr lang="en-US" dirty="0"/>
              <a:t>Devices capable of 6E started rolling out in 2022-2023</a:t>
            </a:r>
          </a:p>
          <a:p>
            <a:pPr lvl="2"/>
            <a:r>
              <a:rPr lang="en-US" dirty="0"/>
              <a:t>iPhone 15 (2023), </a:t>
            </a:r>
            <a:r>
              <a:rPr lang="en-US" dirty="0" err="1"/>
              <a:t>Macbooks</a:t>
            </a:r>
            <a:r>
              <a:rPr lang="en-US" dirty="0"/>
              <a:t> 2023 and newer</a:t>
            </a:r>
          </a:p>
          <a:p>
            <a:pPr lvl="2"/>
            <a:r>
              <a:rPr lang="en-US" dirty="0"/>
              <a:t>Google Pixel 6 (2022) and newer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AD5FE-9100-C786-A56B-CBF617C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41E2-B5E5-4646-9575-2F7DD3A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next: 802.11.be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B846-7DC4-1040-BF80-AB2B888E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Still in flux, “</a:t>
            </a:r>
            <a:r>
              <a:rPr lang="en-US" dirty="0" err="1"/>
              <a:t>WiFi</a:t>
            </a:r>
            <a:r>
              <a:rPr lang="en-US" dirty="0"/>
              <a:t> 7” aka “Extremely High Throughput” (EHT)</a:t>
            </a:r>
          </a:p>
          <a:p>
            <a:r>
              <a:rPr lang="en-US" dirty="0"/>
              <a:t>Essentially: more of everything</a:t>
            </a:r>
          </a:p>
          <a:p>
            <a:pPr lvl="1"/>
            <a:r>
              <a:rPr lang="en-US" dirty="0"/>
              <a:t>More channel bonding / wider bandwidth: up to 320 MHz</a:t>
            </a:r>
          </a:p>
          <a:p>
            <a:pPr lvl="1"/>
            <a:r>
              <a:rPr lang="en-US" dirty="0"/>
              <a:t>Up to 4096-QAM</a:t>
            </a:r>
          </a:p>
          <a:p>
            <a:pPr lvl="1"/>
            <a:r>
              <a:rPr lang="en-US" dirty="0"/>
              <a:t>Up to 16-stream MIMO</a:t>
            </a:r>
          </a:p>
          <a:p>
            <a:pPr lvl="1"/>
            <a:endParaRPr lang="en-US" dirty="0"/>
          </a:p>
          <a:p>
            <a:r>
              <a:rPr lang="en-US" dirty="0"/>
              <a:t>New features</a:t>
            </a:r>
          </a:p>
          <a:p>
            <a:pPr lvl="1"/>
            <a:r>
              <a:rPr lang="en-US" dirty="0"/>
              <a:t>AP coordination for non-enterprise networks</a:t>
            </a:r>
          </a:p>
          <a:p>
            <a:pPr lvl="1"/>
            <a:r>
              <a:rPr lang="en-US" dirty="0"/>
              <a:t>Lots of fancy timing estimation stuff (802.1Q)</a:t>
            </a:r>
          </a:p>
          <a:p>
            <a:pPr lvl="2"/>
            <a:r>
              <a:rPr lang="en-US" dirty="0"/>
              <a:t>Primary focus seems to be AV-streaming Quality-of-Service (QoS)</a:t>
            </a:r>
          </a:p>
          <a:p>
            <a:pPr lvl="1"/>
            <a:endParaRPr lang="en-US" dirty="0"/>
          </a:p>
          <a:p>
            <a:r>
              <a:rPr lang="en-US" dirty="0"/>
              <a:t>Plan to standardize by end of 2024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3330-AD5C-7843-A470-08D9BD5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8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Real-World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91790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03405" cy="5029200"/>
          </a:xfrm>
        </p:spPr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r>
              <a:rPr lang="en-US" dirty="0"/>
              <a:t>Original 2 Mbps -&gt; 54 Mbps with OFDM -&gt; 346 Mbps with MIMO </a:t>
            </a:r>
            <a:r>
              <a:rPr lang="en-US" b="1" dirty="0"/>
              <a:t>(100x)</a:t>
            </a:r>
            <a:endParaRPr lang="en-US" sz="2800" b="1" dirty="0"/>
          </a:p>
          <a:p>
            <a:pPr lvl="2"/>
            <a:r>
              <a:rPr lang="en-US" dirty="0"/>
              <a:t>Engineering improvements are baked into these steps too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2"/>
            <a:r>
              <a:rPr lang="en-US" dirty="0"/>
              <a:t>346 Mbps with 20 MHz -&gt; 3466 Mbps with 160 MHz </a:t>
            </a:r>
            <a:r>
              <a:rPr lang="en-US" b="1" dirty="0"/>
              <a:t>(10x)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638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modern </a:t>
            </a:r>
            <a:r>
              <a:rPr lang="en-US" dirty="0" err="1"/>
              <a:t>WiFi</a:t>
            </a:r>
            <a:r>
              <a:rPr lang="en-US" dirty="0"/>
              <a:t> standards support multiple bit rates (MCS)</a:t>
            </a:r>
          </a:p>
          <a:p>
            <a:pPr lvl="1"/>
            <a:endParaRPr lang="en-US" dirty="0"/>
          </a:p>
          <a:p>
            <a:r>
              <a:rPr lang="en-US" dirty="0"/>
              <a:t>Many factors can influence the choice of bit rate</a:t>
            </a:r>
          </a:p>
          <a:p>
            <a:pPr lvl="1"/>
            <a:r>
              <a:rPr lang="en-US" dirty="0"/>
              <a:t>Capability of device: not all devices support all bit rates</a:t>
            </a:r>
          </a:p>
          <a:p>
            <a:pPr lvl="1"/>
            <a:r>
              <a:rPr lang="en-US" dirty="0"/>
              <a:t>Range and packet reliability (interference)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4E8C5-D30D-4EDB-9BEF-2DC0A38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52" y="2992839"/>
            <a:ext cx="6210083" cy="35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0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1985 – US FCC rules ISM band for unlicensed use</a:t>
            </a:r>
          </a:p>
          <a:p>
            <a:r>
              <a:rPr lang="en-US" dirty="0"/>
              <a:t>1990s – </a:t>
            </a:r>
            <a:r>
              <a:rPr lang="en-US" dirty="0" err="1"/>
              <a:t>WaveLAN</a:t>
            </a:r>
            <a:r>
              <a:rPr lang="en-US" dirty="0"/>
              <a:t> (NCR Corporation, Netherlands)</a:t>
            </a:r>
          </a:p>
          <a:p>
            <a:pPr lvl="1"/>
            <a:r>
              <a:rPr lang="en-US" dirty="0"/>
              <a:t>Wireless ethernet for cashier systems</a:t>
            </a:r>
          </a:p>
          <a:p>
            <a:r>
              <a:rPr lang="en-US" dirty="0"/>
              <a:t>1997 – 802.11 specification</a:t>
            </a:r>
          </a:p>
          <a:p>
            <a:r>
              <a:rPr lang="en-US" dirty="0"/>
              <a:t>1999 – 802.11b and 802.11a amendments</a:t>
            </a:r>
          </a:p>
          <a:p>
            <a:r>
              <a:rPr lang="en-US" dirty="0"/>
              <a:t>1999 – </a:t>
            </a:r>
            <a:r>
              <a:rPr lang="en-US" dirty="0" err="1"/>
              <a:t>WiFi</a:t>
            </a:r>
            <a:r>
              <a:rPr lang="en-US" dirty="0"/>
              <a:t> Alliance formed for certification of devices</a:t>
            </a:r>
          </a:p>
          <a:p>
            <a:r>
              <a:rPr lang="en-US" dirty="0"/>
              <a:t>1999 – Apple iBook is the first consumer </a:t>
            </a:r>
            <a:r>
              <a:rPr lang="en-US" dirty="0" err="1"/>
              <a:t>WiFi</a:t>
            </a:r>
            <a:r>
              <a:rPr lang="en-US" dirty="0"/>
              <a:t> product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94" y="266700"/>
            <a:ext cx="209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9643690" y="4838700"/>
            <a:ext cx="2037985" cy="15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34" y="2312996"/>
            <a:ext cx="2095499" cy="24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the right rate at the right time is a complex problem</a:t>
            </a:r>
          </a:p>
          <a:p>
            <a:pPr lvl="1"/>
            <a:r>
              <a:rPr lang="en-US" dirty="0"/>
              <a:t>And needs to be decided per-device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Trial and Error</a:t>
            </a:r>
          </a:p>
          <a:p>
            <a:pPr lvl="2"/>
            <a:r>
              <a:rPr lang="en-US" dirty="0"/>
              <a:t>Failures -&gt; reduce rate</a:t>
            </a:r>
          </a:p>
          <a:p>
            <a:pPr lvl="2"/>
            <a:r>
              <a:rPr lang="en-US" dirty="0"/>
              <a:t>Successes -&gt; increase rate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Signal strength</a:t>
            </a:r>
          </a:p>
          <a:p>
            <a:pPr lvl="2"/>
            <a:r>
              <a:rPr lang="en-US" dirty="0"/>
              <a:t>Use channel state information to decide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Context sensitive</a:t>
            </a:r>
          </a:p>
          <a:p>
            <a:pPr lvl="2"/>
            <a:r>
              <a:rPr lang="en-US" dirty="0"/>
              <a:t>Mobile devices can use lower rates for higher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2.4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 fontScale="92500"/>
          </a:bodyPr>
          <a:lstStyle/>
          <a:p>
            <a:r>
              <a:rPr lang="en-US" dirty="0"/>
              <a:t>Lots of congestion</a:t>
            </a:r>
          </a:p>
          <a:p>
            <a:pPr lvl="1"/>
            <a:r>
              <a:rPr lang="en-US" dirty="0"/>
              <a:t>Some devices only use 20 MHz bandwidth (mostly on channel 1 or 11 here)</a:t>
            </a:r>
          </a:p>
          <a:p>
            <a:pPr lvl="1"/>
            <a:r>
              <a:rPr lang="en-US" dirty="0"/>
              <a:t>Some devices use 40 MHz bandwidth (&lt;1 through 8, or 5-13)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D2E70-F1EF-35E6-A0F2-C74D13DF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8555194" cy="362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E345A3-C4EB-131A-CA51-19AB809C2D9E}"/>
              </a:ext>
            </a:extLst>
          </p:cNvPr>
          <p:cNvSpPr txBox="1"/>
          <p:nvPr/>
        </p:nvSpPr>
        <p:spPr>
          <a:xfrm>
            <a:off x="9263077" y="1022704"/>
            <a:ext cx="23173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from Branden’s prior apartment building in Evanston</a:t>
            </a:r>
          </a:p>
          <a:p>
            <a:endParaRPr lang="en-US" dirty="0"/>
          </a:p>
          <a:p>
            <a:r>
              <a:rPr lang="en-US" dirty="0"/>
              <a:t>Tool: </a:t>
            </a:r>
            <a:r>
              <a:rPr lang="en-US" dirty="0">
                <a:hlinkClick r:id="rId3"/>
              </a:rPr>
              <a:t>WiFi Explorer</a:t>
            </a:r>
            <a:r>
              <a:rPr lang="en-US" dirty="0"/>
              <a:t> (MacOS only)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Android try “</a:t>
            </a:r>
            <a:r>
              <a:rPr lang="en-US" dirty="0">
                <a:hlinkClick r:id="rId4"/>
              </a:rPr>
              <a:t>WiFiAnalyzer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001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real-world devices are weird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Why make a 40 MHz allocation centered on channel 6??</a:t>
            </a:r>
          </a:p>
          <a:p>
            <a:r>
              <a:rPr lang="en-US" dirty="0"/>
              <a:t>Similarly, some 20 MHz networks use channels 2, 9, or 10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9EDDF-26EF-3D0D-D429-636FFFF6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6" y="1143000"/>
            <a:ext cx="8492564" cy="36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3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1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  <a:r>
              <a:rPr lang="en-US" dirty="0"/>
              <a:t> Only 20 MHz, can’t be 100 MHz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9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new, (moderately) expensive router get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7"/>
            <a:ext cx="6475873" cy="1528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160 MHz bandwidth channel 💪</a:t>
            </a:r>
          </a:p>
          <a:p>
            <a:r>
              <a:rPr lang="en-US" dirty="0"/>
              <a:t>Uses channels 52-64 which have special rules</a:t>
            </a:r>
          </a:p>
          <a:p>
            <a:pPr lvl="1"/>
            <a:r>
              <a:rPr lang="en-US" dirty="0"/>
              <a:t>Must detect radar use and leave channel if it occurs (DFS)</a:t>
            </a:r>
          </a:p>
          <a:p>
            <a:pPr lvl="1"/>
            <a:r>
              <a:rPr lang="en-US" dirty="0"/>
              <a:t>Must control transmission power between devices (TPC)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3104B-6E5F-3E74-7B76-398CFBCEA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87"/>
          <a:stretch/>
        </p:blipFill>
        <p:spPr>
          <a:xfrm>
            <a:off x="626385" y="1151402"/>
            <a:ext cx="2943534" cy="3604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2901-1E1E-65A5-288E-275C37FCDCE9}"/>
              </a:ext>
            </a:extLst>
          </p:cNvPr>
          <p:cNvSpPr txBox="1"/>
          <p:nvPr/>
        </p:nvSpPr>
        <p:spPr>
          <a:xfrm>
            <a:off x="8584506" y="1468533"/>
            <a:ext cx="28893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TP-Link Deco XE75</a:t>
            </a:r>
          </a:p>
          <a:p>
            <a:r>
              <a:rPr lang="en-US" dirty="0"/>
              <a:t>WiFi 6E with Mesh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https://www.tp-link.com/us/deco-mesh-wifi/product-family/deco-xe75/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D2659-DEB5-D7C7-BC4F-101813381043}"/>
              </a:ext>
            </a:extLst>
          </p:cNvPr>
          <p:cNvSpPr txBox="1"/>
          <p:nvPr/>
        </p:nvSpPr>
        <p:spPr>
          <a:xfrm>
            <a:off x="7083468" y="4878887"/>
            <a:ext cx="4718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Also has a 160 MHz bandwidth allocation on channels 33-61 of the 6 GHz space</a:t>
            </a:r>
          </a:p>
          <a:p>
            <a:pPr marL="688975" lvl="1" indent="-231775">
              <a:buFont typeface="Arial" panose="020B0604020202020204" pitchFamily="34" charset="0"/>
              <a:buChar char="•"/>
            </a:pPr>
            <a:r>
              <a:rPr lang="en-US" dirty="0"/>
              <a:t>My scans showed no other network in the 6 GHz bands</a:t>
            </a:r>
          </a:p>
        </p:txBody>
      </p:sp>
    </p:spTree>
    <p:extLst>
      <p:ext uri="{BB962C8B-B14F-4D97-AF65-F5344CB8AC3E}">
        <p14:creationId xmlns:p14="http://schemas.microsoft.com/office/powerpoint/2010/main" val="757381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3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713667"/>
            <a:ext cx="10972800" cy="17644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2400"/>
              </p:ext>
            </p:extLst>
          </p:nvPr>
        </p:nvGraphicFramePr>
        <p:xfrm>
          <a:off x="552114" y="895350"/>
          <a:ext cx="112334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35558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51527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397204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64127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  <a:r>
                        <a:rPr lang="en-US" sz="1800" dirty="0"/>
                        <a:t> (downlink only)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4469685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3763</TotalTime>
  <Words>3625</Words>
  <Application>Microsoft Office PowerPoint</Application>
  <PresentationFormat>Widescreen</PresentationFormat>
  <Paragraphs>992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Seravek Light</vt:lpstr>
      <vt:lpstr>Tahoma</vt:lpstr>
      <vt:lpstr>Class Slides</vt:lpstr>
      <vt:lpstr>Lecture 10 WiFi PHY</vt:lpstr>
      <vt:lpstr>Administrivia</vt:lpstr>
      <vt:lpstr>Today’s Goals</vt:lpstr>
      <vt:lpstr>Outline</vt:lpstr>
      <vt:lpstr>What is WiFi?</vt:lpstr>
      <vt:lpstr>802.11 timeline</vt:lpstr>
      <vt:lpstr>Major amendments</vt:lpstr>
      <vt:lpstr>Resources</vt:lpstr>
      <vt:lpstr>Outline</vt:lpstr>
      <vt:lpstr>WiFi Physical Layer</vt:lpstr>
      <vt:lpstr>Goal: improve throughput</vt:lpstr>
      <vt:lpstr>Goal: improve throughput</vt:lpstr>
      <vt:lpstr>Walking through PHY changes by amendment</vt:lpstr>
      <vt:lpstr>Original WiFi specification (1997)</vt:lpstr>
      <vt:lpstr>802.11b (1999)</vt:lpstr>
      <vt:lpstr>DSSS example from 802.15.4</vt:lpstr>
      <vt:lpstr>DSSS goals</vt:lpstr>
      <vt:lpstr>802.11b channels</vt:lpstr>
      <vt:lpstr>Break + Question</vt:lpstr>
      <vt:lpstr>Break + Question</vt:lpstr>
      <vt:lpstr>Walking through PHY changes by amendment</vt:lpstr>
      <vt:lpstr>OFDM enables higher throughput</vt:lpstr>
      <vt:lpstr>OFDM enables higher throughput at complexity cost</vt:lpstr>
      <vt:lpstr>802.11a (1999)</vt:lpstr>
      <vt:lpstr>802.11a channels</vt:lpstr>
      <vt:lpstr>Walking through PHY changes by amendment</vt:lpstr>
      <vt:lpstr>802.11g (2003)</vt:lpstr>
      <vt:lpstr>Cost of supporting 802.11b</vt:lpstr>
      <vt:lpstr>Truth or Fiction:  “An 802.11b device slows your whole network to b speed”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Break + Open Question</vt:lpstr>
      <vt:lpstr>Walking through PHY changes by amendment</vt:lpstr>
      <vt:lpstr>”The MIMO Gap”</vt:lpstr>
      <vt:lpstr>Multi-user Multiple In Multiple Out (MU-MIMO)</vt:lpstr>
      <vt:lpstr>How much data can a single device use?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OFDM vs OFDMA Orthogonal Frequency Division Multiplexing vs. Orthogonal Frequency Division Multiple Access</vt:lpstr>
      <vt:lpstr>802.11ax (2021)</vt:lpstr>
      <vt:lpstr>6 GHz band is an enormous amount of bandwidth</vt:lpstr>
      <vt:lpstr>Less bandwidth in the 6 GHz band in Europe</vt:lpstr>
      <vt:lpstr>Reminder: WiFi technology (and to some extent cellular) a unicorn – HW support rolls out before specification</vt:lpstr>
      <vt:lpstr>WiFi 6 Hardware</vt:lpstr>
      <vt:lpstr>What’s coming next: 802.11.be</vt:lpstr>
      <vt:lpstr>Outline</vt:lpstr>
      <vt:lpstr>Goal: improve throughput</vt:lpstr>
      <vt:lpstr>Bit rate adaptation</vt:lpstr>
      <vt:lpstr>Bit rate adaptation</vt:lpstr>
      <vt:lpstr>Real-world 802.11 channel use – 2.4 Ghz</vt:lpstr>
      <vt:lpstr>Some real-world devices are weird</vt:lpstr>
      <vt:lpstr>Real-world 802.11 channel use – 5 Ghz</vt:lpstr>
      <vt:lpstr>Real-world 802.11 channel use – 5 Ghz</vt:lpstr>
      <vt:lpstr>What does a new, (moderately) expensive router get you?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11 802.11 - WiFi</dc:title>
  <dc:creator>Branden Ghena</dc:creator>
  <cp:lastModifiedBy>Branden Ghena</cp:lastModifiedBy>
  <cp:revision>102</cp:revision>
  <dcterms:created xsi:type="dcterms:W3CDTF">2021-02-14T03:35:49Z</dcterms:created>
  <dcterms:modified xsi:type="dcterms:W3CDTF">2024-04-30T20:03:05Z</dcterms:modified>
</cp:coreProperties>
</file>